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5"/>
  </p:notesMasterIdLst>
  <p:sldIdLst>
    <p:sldId id="256" r:id="rId2"/>
    <p:sldId id="257" r:id="rId3"/>
    <p:sldId id="258" r:id="rId4"/>
    <p:sldId id="272" r:id="rId5"/>
    <p:sldId id="259" r:id="rId6"/>
    <p:sldId id="270" r:id="rId7"/>
    <p:sldId id="273" r:id="rId8"/>
    <p:sldId id="274" r:id="rId9"/>
    <p:sldId id="260" r:id="rId10"/>
    <p:sldId id="271" r:id="rId11"/>
    <p:sldId id="262" r:id="rId12"/>
    <p:sldId id="263"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15" autoAdjust="0"/>
  </p:normalViewPr>
  <p:slideViewPr>
    <p:cSldViewPr>
      <p:cViewPr varScale="1">
        <p:scale>
          <a:sx n="64" d="100"/>
          <a:sy n="64" d="100"/>
        </p:scale>
        <p:origin x="-1350" y="-102"/>
      </p:cViewPr>
      <p:guideLst>
        <p:guide orient="horz" pos="2160"/>
        <p:guide pos="2880"/>
      </p:guideLst>
    </p:cSldViewPr>
  </p:slideViewPr>
  <p:outlineViewPr>
    <p:cViewPr>
      <p:scale>
        <a:sx n="33" d="100"/>
        <a:sy n="33" d="100"/>
      </p:scale>
      <p:origin x="54" y="465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14DAB-009F-48B8-B6A2-2E7598950168}" type="datetimeFigureOut">
              <a:rPr lang="en-US" smtClean="0"/>
              <a:pPr/>
              <a:t>8/31/2013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80493A-356F-4B56-B022-855B13C3407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90B829A-AE52-4DAD-B8A6-E942C9C6779E}" type="datetime1">
              <a:rPr lang="en-US" smtClean="0"/>
              <a:pPr/>
              <a:t>8/31/2013</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en-US" smtClean="0"/>
              <a:t>13 th Workshop " Software Engineering Education and Reverse Engineering" Bansko, Bulgaria;  26-31 August 2013</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CD6E4B90-F57C-411D-B969-FAF406B0CB24}"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8614CB-BD5D-4F9A-A355-A49165242EDA}" type="datetime1">
              <a:rPr lang="en-US" smtClean="0"/>
              <a:pPr/>
              <a:t>8/31/2013</a:t>
            </a:fld>
            <a:endParaRPr lang="en-US" dirty="0"/>
          </a:p>
        </p:txBody>
      </p:sp>
      <p:sp>
        <p:nvSpPr>
          <p:cNvPr id="5" name="Footer Placeholder 4"/>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6" name="Slide Number Placeholder 5"/>
          <p:cNvSpPr>
            <a:spLocks noGrp="1"/>
          </p:cNvSpPr>
          <p:nvPr>
            <p:ph type="sldNum" sz="quarter" idx="12"/>
          </p:nvPr>
        </p:nvSpPr>
        <p:spPr/>
        <p:txBody>
          <a:bodyPr/>
          <a:lstStyle/>
          <a:p>
            <a:fld id="{CD6E4B90-F57C-411D-B969-FAF406B0CB2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874B08-3211-4236-BBF7-37C6EBA50B42}" type="datetime1">
              <a:rPr lang="en-US" smtClean="0"/>
              <a:pPr/>
              <a:t>8/31/2013</a:t>
            </a:fld>
            <a:endParaRPr lang="en-US" dirty="0"/>
          </a:p>
        </p:txBody>
      </p:sp>
      <p:sp>
        <p:nvSpPr>
          <p:cNvPr id="5" name="Footer Placeholder 4"/>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6" name="Slide Number Placeholder 5"/>
          <p:cNvSpPr>
            <a:spLocks noGrp="1"/>
          </p:cNvSpPr>
          <p:nvPr>
            <p:ph type="sldNum" sz="quarter" idx="12"/>
          </p:nvPr>
        </p:nvSpPr>
        <p:spPr/>
        <p:txBody>
          <a:bodyPr/>
          <a:lstStyle/>
          <a:p>
            <a:fld id="{CD6E4B90-F57C-411D-B969-FAF406B0CB24}"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2743D9-5F18-47F7-A3DF-E705EDAB0BFB}" type="datetime1">
              <a:rPr lang="en-US" smtClean="0"/>
              <a:pPr/>
              <a:t>8/31/2013</a:t>
            </a:fld>
            <a:endParaRPr lang="en-US" dirty="0"/>
          </a:p>
        </p:txBody>
      </p:sp>
      <p:sp>
        <p:nvSpPr>
          <p:cNvPr id="5" name="Footer Placeholder 4"/>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6" name="Slide Number Placeholder 5"/>
          <p:cNvSpPr>
            <a:spLocks noGrp="1"/>
          </p:cNvSpPr>
          <p:nvPr>
            <p:ph type="sldNum" sz="quarter" idx="12"/>
          </p:nvPr>
        </p:nvSpPr>
        <p:spPr/>
        <p:txBody>
          <a:bodyPr/>
          <a:lstStyle/>
          <a:p>
            <a:fld id="{CD6E4B90-F57C-411D-B969-FAF406B0CB24}"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113764F-49BE-4CE9-BAE9-20CA539D750C}" type="datetime1">
              <a:rPr lang="en-US" smtClean="0"/>
              <a:pPr/>
              <a:t>8/31/2013</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US" smtClean="0"/>
              <a:t>13 th Workshop " Software Engineering Education and Reverse Engineering" Bansko, Bulgaria;  26-31 August 2013</a:t>
            </a:r>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CD6E4B90-F57C-411D-B969-FAF406B0CB24}"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E502052-96CE-4EE1-B78B-3AE4E4A1C34A}" type="datetime1">
              <a:rPr lang="en-US" smtClean="0"/>
              <a:pPr/>
              <a:t>8/31/2013</a:t>
            </a:fld>
            <a:endParaRPr lang="en-US" dirty="0"/>
          </a:p>
        </p:txBody>
      </p:sp>
      <p:sp>
        <p:nvSpPr>
          <p:cNvPr id="6" name="Footer Placeholder 5"/>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7" name="Slide Number Placeholder 6"/>
          <p:cNvSpPr>
            <a:spLocks noGrp="1"/>
          </p:cNvSpPr>
          <p:nvPr>
            <p:ph type="sldNum" sz="quarter" idx="12"/>
          </p:nvPr>
        </p:nvSpPr>
        <p:spPr/>
        <p:txBody>
          <a:bodyPr/>
          <a:lstStyle/>
          <a:p>
            <a:fld id="{CD6E4B90-F57C-411D-B969-FAF406B0CB24}"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503C6AD-EA87-4187-8051-365470099D12}" type="datetime1">
              <a:rPr lang="en-US" smtClean="0"/>
              <a:pPr/>
              <a:t>8/31/2013</a:t>
            </a:fld>
            <a:endParaRPr lang="en-US" dirty="0"/>
          </a:p>
        </p:txBody>
      </p:sp>
      <p:sp>
        <p:nvSpPr>
          <p:cNvPr id="8" name="Footer Placeholder 7"/>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9" name="Slide Number Placeholder 8"/>
          <p:cNvSpPr>
            <a:spLocks noGrp="1"/>
          </p:cNvSpPr>
          <p:nvPr>
            <p:ph type="sldNum" sz="quarter" idx="12"/>
          </p:nvPr>
        </p:nvSpPr>
        <p:spPr/>
        <p:txBody>
          <a:bodyPr/>
          <a:lstStyle/>
          <a:p>
            <a:fld id="{CD6E4B90-F57C-411D-B969-FAF406B0CB24}"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090731-6305-47D8-AA7F-4591B35FED59}" type="datetime1">
              <a:rPr lang="en-US" smtClean="0"/>
              <a:pPr/>
              <a:t>8/31/2013</a:t>
            </a:fld>
            <a:endParaRPr lang="en-US" dirty="0"/>
          </a:p>
        </p:txBody>
      </p:sp>
      <p:sp>
        <p:nvSpPr>
          <p:cNvPr id="4" name="Footer Placeholder 3"/>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5" name="Slide Number Placeholder 4"/>
          <p:cNvSpPr>
            <a:spLocks noGrp="1"/>
          </p:cNvSpPr>
          <p:nvPr>
            <p:ph type="sldNum" sz="quarter" idx="12"/>
          </p:nvPr>
        </p:nvSpPr>
        <p:spPr/>
        <p:txBody>
          <a:bodyPr/>
          <a:lstStyle/>
          <a:p>
            <a:fld id="{CD6E4B90-F57C-411D-B969-FAF406B0CB24}"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C12D2-4296-47E5-A9A5-4D070169CB58}" type="datetime1">
              <a:rPr lang="en-US" smtClean="0"/>
              <a:pPr/>
              <a:t>8/31/2013</a:t>
            </a:fld>
            <a:endParaRPr lang="en-US" dirty="0"/>
          </a:p>
        </p:txBody>
      </p:sp>
      <p:sp>
        <p:nvSpPr>
          <p:cNvPr id="3" name="Footer Placeholder 2"/>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415040-46A5-4DDC-A26A-41A71F45014D}" type="datetime1">
              <a:rPr lang="en-US" smtClean="0"/>
              <a:pPr/>
              <a:t>8/31/2013</a:t>
            </a:fld>
            <a:endParaRPr lang="en-US" dirty="0"/>
          </a:p>
        </p:txBody>
      </p:sp>
      <p:sp>
        <p:nvSpPr>
          <p:cNvPr id="6" name="Footer Placeholder 5"/>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7" name="Slide Number Placeholder 6"/>
          <p:cNvSpPr>
            <a:spLocks noGrp="1"/>
          </p:cNvSpPr>
          <p:nvPr>
            <p:ph type="sldNum" sz="quarter" idx="12"/>
          </p:nvPr>
        </p:nvSpPr>
        <p:spPr/>
        <p:txBody>
          <a:bodyPr/>
          <a:lstStyle/>
          <a:p>
            <a:fld id="{CD6E4B90-F57C-411D-B969-FAF406B0CB24}"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72D95C-BCE7-4225-A6CF-095FC0AEA2D6}" type="datetime1">
              <a:rPr lang="en-US" smtClean="0"/>
              <a:pPr/>
              <a:t>8/31/2013</a:t>
            </a:fld>
            <a:endParaRPr lang="en-US" dirty="0"/>
          </a:p>
        </p:txBody>
      </p:sp>
      <p:sp>
        <p:nvSpPr>
          <p:cNvPr id="6" name="Footer Placeholder 5"/>
          <p:cNvSpPr>
            <a:spLocks noGrp="1"/>
          </p:cNvSpPr>
          <p:nvPr>
            <p:ph type="ftr" sz="quarter" idx="11"/>
          </p:nvPr>
        </p:nvSpPr>
        <p:spPr/>
        <p:txBody>
          <a:bodyPr/>
          <a:lstStyle/>
          <a:p>
            <a:r>
              <a:rPr lang="en-US" smtClean="0"/>
              <a:t>13 th Workshop " Software Engineering Education and Reverse Engineering" Bansko, Bulgaria;  26-31 August 2013</a:t>
            </a:r>
            <a:endParaRPr lang="en-US" dirty="0"/>
          </a:p>
        </p:txBody>
      </p:sp>
      <p:sp>
        <p:nvSpPr>
          <p:cNvPr id="7" name="Slide Number Placeholder 6"/>
          <p:cNvSpPr>
            <a:spLocks noGrp="1"/>
          </p:cNvSpPr>
          <p:nvPr>
            <p:ph type="sldNum" sz="quarter" idx="12"/>
          </p:nvPr>
        </p:nvSpPr>
        <p:spPr/>
        <p:txBody>
          <a:bodyPr/>
          <a:lstStyle/>
          <a:p>
            <a:fld id="{CD6E4B90-F57C-411D-B969-FAF406B0CB24}"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C780FC4-F552-479F-8952-140ADA51A12F}" type="datetime1">
              <a:rPr lang="en-US" smtClean="0"/>
              <a:pPr/>
              <a:t>8/31/2013</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13 th Workshop " Software Engineering Education and Reverse Engineering" Bansko, Bulgaria;  26-31 August 2013</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D6E4B90-F57C-411D-B969-FAF406B0CB24}"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Experience with a team-oriented compiler project</a:t>
            </a:r>
            <a:br>
              <a:rPr lang="en-US" dirty="0" smtClean="0"/>
            </a:br>
            <a:endParaRPr lang="en-US" dirty="0"/>
          </a:p>
        </p:txBody>
      </p:sp>
      <p:sp>
        <p:nvSpPr>
          <p:cNvPr id="3" name="Subtitle 2"/>
          <p:cNvSpPr>
            <a:spLocks noGrp="1"/>
          </p:cNvSpPr>
          <p:nvPr>
            <p:ph type="subTitle" idx="1"/>
          </p:nvPr>
        </p:nvSpPr>
        <p:spPr/>
        <p:txBody>
          <a:bodyPr>
            <a:normAutofit fontScale="70000" lnSpcReduction="20000"/>
          </a:bodyPr>
          <a:lstStyle/>
          <a:p>
            <a:r>
              <a:rPr lang="en-US" dirty="0" err="1" smtClean="0"/>
              <a:t>Prof.Asoc.Dr</a:t>
            </a:r>
            <a:r>
              <a:rPr lang="en-US" dirty="0" smtClean="0"/>
              <a:t> </a:t>
            </a:r>
            <a:r>
              <a:rPr lang="en-US" dirty="0" err="1" smtClean="0"/>
              <a:t>Elinda</a:t>
            </a:r>
            <a:r>
              <a:rPr lang="en-US" dirty="0" smtClean="0"/>
              <a:t> </a:t>
            </a:r>
            <a:r>
              <a:rPr lang="en-US" dirty="0" err="1" smtClean="0"/>
              <a:t>Kajo</a:t>
            </a:r>
            <a:r>
              <a:rPr lang="en-US" dirty="0" smtClean="0"/>
              <a:t> </a:t>
            </a:r>
            <a:r>
              <a:rPr lang="en-US" dirty="0" err="1" smtClean="0"/>
              <a:t>Mece</a:t>
            </a:r>
            <a:endParaRPr lang="en-US" dirty="0" smtClean="0"/>
          </a:p>
          <a:p>
            <a:r>
              <a:rPr lang="en-US" dirty="0" smtClean="0"/>
              <a:t>Polytechnic University of Tirana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t>
            </a:r>
            <a:endParaRPr lang="en-US" dirty="0"/>
          </a:p>
        </p:txBody>
      </p:sp>
      <p:sp>
        <p:nvSpPr>
          <p:cNvPr id="3" name="Content Placeholder 2"/>
          <p:cNvSpPr>
            <a:spLocks noGrp="1"/>
          </p:cNvSpPr>
          <p:nvPr>
            <p:ph sz="quarter" idx="1"/>
          </p:nvPr>
        </p:nvSpPr>
        <p:spPr/>
        <p:txBody>
          <a:bodyPr/>
          <a:lstStyle/>
          <a:p>
            <a:r>
              <a:rPr lang="en-US" dirty="0" smtClean="0"/>
              <a:t>Hands-on experience </a:t>
            </a:r>
          </a:p>
          <a:p>
            <a:r>
              <a:rPr lang="en-US" dirty="0" smtClean="0"/>
              <a:t>Deep understanding of the source languages</a:t>
            </a:r>
          </a:p>
          <a:p>
            <a:r>
              <a:rPr lang="en-US" dirty="0" smtClean="0"/>
              <a:t>Practicing previously earned programming skills</a:t>
            </a:r>
          </a:p>
          <a:p>
            <a:r>
              <a:rPr lang="en-US" dirty="0" smtClean="0"/>
              <a:t>Completion of a software project</a:t>
            </a:r>
          </a:p>
          <a:p>
            <a:r>
              <a:rPr lang="en-US" dirty="0" smtClean="0"/>
              <a:t>Project  emphasizes team work,  systematic  and  rigorous development process, communication skills and other qualities that matter in industrial projects</a:t>
            </a:r>
          </a:p>
          <a:p>
            <a:pPr>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CD6E4B90-F57C-411D-B969-FAF406B0CB24}" type="slidenum">
              <a:rPr lang="en-US" smtClean="0"/>
              <a:pPr/>
              <a:t>10</a:t>
            </a:fld>
            <a:endParaRPr lang="en-US" dirty="0"/>
          </a:p>
        </p:txBody>
      </p:sp>
      <p:sp>
        <p:nvSpPr>
          <p:cNvPr id="7"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8" name="Picture 7"/>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Difficulties</a:t>
            </a:r>
          </a:p>
        </p:txBody>
      </p:sp>
      <p:sp>
        <p:nvSpPr>
          <p:cNvPr id="3" name="Content Placeholder 2"/>
          <p:cNvSpPr>
            <a:spLocks noGrp="1"/>
          </p:cNvSpPr>
          <p:nvPr>
            <p:ph sz="quarter" idx="1"/>
          </p:nvPr>
        </p:nvSpPr>
        <p:spPr/>
        <p:txBody>
          <a:bodyPr>
            <a:normAutofit fontScale="92500"/>
          </a:bodyPr>
          <a:lstStyle/>
          <a:p>
            <a:r>
              <a:rPr lang="en-US" dirty="0" smtClean="0"/>
              <a:t>It is not realistic to create a different project for each team, so all the teams share the same project.</a:t>
            </a:r>
          </a:p>
          <a:p>
            <a:r>
              <a:rPr lang="en-US" dirty="0" smtClean="0"/>
              <a:t>Due to time constraints, the students construct  a non-optimizing compiler</a:t>
            </a:r>
          </a:p>
          <a:p>
            <a:r>
              <a:rPr lang="en-US" dirty="0" smtClean="0"/>
              <a:t>Even though the teams are not supposed to share work between them, there is the risk of plagiarizing each others work , which sometimes can be tricky to detect.</a:t>
            </a:r>
          </a:p>
          <a:p>
            <a:r>
              <a:rPr lang="en-US" dirty="0" smtClean="0"/>
              <a:t>The increase of the students number increases the workload of the professor,  not only during the project but  also during the evaluation process</a:t>
            </a:r>
          </a:p>
          <a:p>
            <a:r>
              <a:rPr lang="en-US" dirty="0" smtClean="0"/>
              <a:t>It is hard to distinguish individual contribution by the team members, running the risk to evaluate all with the same grade.</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11</a:t>
            </a:fld>
            <a:endParaRPr lang="en-US" dirty="0"/>
          </a:p>
        </p:txBody>
      </p:sp>
      <p:sp>
        <p:nvSpPr>
          <p:cNvPr id="5" name="Footer Placeholder 4"/>
          <p:cNvSpPr>
            <a:spLocks noGrp="1"/>
          </p:cNvSpPr>
          <p:nvPr>
            <p:ph type="ftr" sz="quarter" idx="11"/>
          </p:nvPr>
        </p:nvSpPr>
        <p:spPr>
          <a:xfrm>
            <a:off x="1000100" y="6356350"/>
            <a:ext cx="7286676" cy="501650"/>
          </a:xfrm>
        </p:spPr>
        <p:txBody>
          <a:bodyPr/>
          <a:lstStyle/>
          <a:p>
            <a:r>
              <a:rPr lang="en-US" smtClean="0"/>
              <a:t>13 th Workshop " Software Engineering Education and Reverse Engineering" Bansko, Bulgaria;  26-31 August 2013</a:t>
            </a:r>
            <a:endParaRPr lang="en-US" dirty="0"/>
          </a:p>
        </p:txBody>
      </p:sp>
      <p:pic>
        <p:nvPicPr>
          <p:cNvPr id="6" name="Picture 5"/>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Overall  this project is very well received by the students.</a:t>
            </a:r>
          </a:p>
          <a:p>
            <a:r>
              <a:rPr lang="en-US" dirty="0" smtClean="0"/>
              <a:t>Practice is always the best way to help students to deeply understand difficult subjects as compilers.</a:t>
            </a:r>
          </a:p>
          <a:p>
            <a:r>
              <a:rPr lang="en-US" dirty="0" smtClean="0"/>
              <a:t>Also this project creates opportunities for the students  to hone their programming skills.</a:t>
            </a:r>
          </a:p>
          <a:p>
            <a:r>
              <a:rPr lang="en-US" dirty="0" smtClean="0"/>
              <a:t>Encourages teamwork and communication between students , skills  on demand on today’s job market.</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12</a:t>
            </a:fld>
            <a:endParaRPr lang="en-US" dirty="0"/>
          </a:p>
        </p:txBody>
      </p:sp>
      <p:sp>
        <p:nvSpPr>
          <p:cNvPr id="5"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6" name="Picture 5"/>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54494"/>
          </a:xfrm>
        </p:spPr>
        <p:txBody>
          <a:bodyPr>
            <a:normAutofit/>
          </a:bodyPr>
          <a:lstStyle/>
          <a:p>
            <a:r>
              <a:rPr lang="en-US" dirty="0" smtClean="0"/>
              <a:t>Thank you</a:t>
            </a:r>
            <a:br>
              <a:rPr lang="en-US" dirty="0" smtClean="0"/>
            </a:br>
            <a:r>
              <a:rPr lang="en-US" dirty="0" smtClean="0"/>
              <a:t>for your attention!</a:t>
            </a:r>
            <a:br>
              <a:rPr lang="en-US" dirty="0" smtClean="0"/>
            </a:br>
            <a:r>
              <a:rPr lang="en-US" dirty="0"/>
              <a:t/>
            </a:r>
            <a:br>
              <a:rPr lang="en-US" dirty="0"/>
            </a:br>
            <a:r>
              <a:rPr lang="en-US" dirty="0" smtClean="0"/>
              <a:t>Questions??</a:t>
            </a:r>
            <a:br>
              <a:rPr lang="en-US" dirty="0" smtClean="0"/>
            </a:br>
            <a:endParaRPr lang="en-US" dirty="0"/>
          </a:p>
        </p:txBody>
      </p:sp>
      <p:sp>
        <p:nvSpPr>
          <p:cNvPr id="3" name="Slide Number Placeholder 2"/>
          <p:cNvSpPr>
            <a:spLocks noGrp="1"/>
          </p:cNvSpPr>
          <p:nvPr>
            <p:ph type="sldNum" sz="quarter" idx="12"/>
          </p:nvPr>
        </p:nvSpPr>
        <p:spPr/>
        <p:txBody>
          <a:bodyPr/>
          <a:lstStyle/>
          <a:p>
            <a:fld id="{CD6E4B90-F57C-411D-B969-FAF406B0CB24}" type="slidenum">
              <a:rPr lang="en-US" smtClean="0"/>
              <a:pPr/>
              <a:t>13</a:t>
            </a:fld>
            <a:endParaRPr lang="en-US" dirty="0"/>
          </a:p>
        </p:txBody>
      </p:sp>
      <p:sp>
        <p:nvSpPr>
          <p:cNvPr id="4" name="Footer Placeholder 3"/>
          <p:cNvSpPr>
            <a:spLocks noGrp="1"/>
          </p:cNvSpPr>
          <p:nvPr>
            <p:ph type="ftr" sz="quarter" idx="11"/>
          </p:nvPr>
        </p:nvSpPr>
        <p:spPr>
          <a:xfrm>
            <a:off x="1142976" y="6356350"/>
            <a:ext cx="7000924" cy="501650"/>
          </a:xfrm>
        </p:spPr>
        <p:txBody>
          <a:bodyPr/>
          <a:lstStyle/>
          <a:p>
            <a:r>
              <a:rPr lang="en-US" smtClean="0"/>
              <a:t>13 th Workshop " Software Engineering Education and Reverse Engineering" Bansko, Bulgaria;  26-31 August 2013</a:t>
            </a:r>
            <a:endParaRPr lang="en-US" dirty="0"/>
          </a:p>
        </p:txBody>
      </p:sp>
      <p:pic>
        <p:nvPicPr>
          <p:cNvPr id="5" name="Picture 4"/>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sz="quarter" idx="1"/>
          </p:nvPr>
        </p:nvSpPr>
        <p:spPr/>
        <p:txBody>
          <a:bodyPr>
            <a:normAutofit/>
          </a:bodyPr>
          <a:lstStyle/>
          <a:p>
            <a:r>
              <a:rPr lang="en-US" dirty="0" smtClean="0"/>
              <a:t>History  of  FLC (Formal language and compiler)</a:t>
            </a:r>
          </a:p>
          <a:p>
            <a:r>
              <a:rPr lang="en-US" dirty="0" smtClean="0"/>
              <a:t>Learning Outcomes</a:t>
            </a:r>
          </a:p>
          <a:p>
            <a:r>
              <a:rPr lang="en-US" dirty="0" smtClean="0"/>
              <a:t>The Compiler Project</a:t>
            </a:r>
          </a:p>
          <a:p>
            <a:r>
              <a:rPr lang="en-US" dirty="0" smtClean="0"/>
              <a:t>Project Description </a:t>
            </a:r>
          </a:p>
          <a:p>
            <a:r>
              <a:rPr lang="en-US" dirty="0" smtClean="0"/>
              <a:t>Team Creation </a:t>
            </a:r>
          </a:p>
          <a:p>
            <a:r>
              <a:rPr lang="en-US" dirty="0" smtClean="0"/>
              <a:t>Benefits</a:t>
            </a:r>
          </a:p>
          <a:p>
            <a:r>
              <a:rPr lang="en-US" dirty="0" smtClean="0"/>
              <a:t>Difficulties</a:t>
            </a:r>
          </a:p>
          <a:p>
            <a:r>
              <a:rPr lang="en-US" dirty="0" smtClean="0"/>
              <a:t>Conclusion </a:t>
            </a:r>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2</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7" name="Picture 6"/>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FLC</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FLC was introduced in  the academic year 2005-2006  as  part of the Master  Program Curriculum</a:t>
            </a:r>
          </a:p>
          <a:p>
            <a:r>
              <a:rPr lang="en-US" dirty="0" smtClean="0"/>
              <a:t>Taught on the second semester,  first year of the Master Program</a:t>
            </a:r>
          </a:p>
          <a:p>
            <a:r>
              <a:rPr lang="en-US" dirty="0" smtClean="0"/>
              <a:t> Total of 6 credits ;  one credit earned through the project </a:t>
            </a:r>
          </a:p>
          <a:p>
            <a:r>
              <a:rPr lang="en-US" dirty="0" smtClean="0"/>
              <a:t>On 2008-2009  the Master program was reviewed and restructured to increase efficiency. As result  the weight of the course was increased, to a total of 8 credits, 2 credits given to the Student project</a:t>
            </a:r>
          </a:p>
        </p:txBody>
      </p:sp>
      <p:sp>
        <p:nvSpPr>
          <p:cNvPr id="4" name="Slide Number Placeholder 3"/>
          <p:cNvSpPr>
            <a:spLocks noGrp="1"/>
          </p:cNvSpPr>
          <p:nvPr>
            <p:ph type="sldNum" sz="quarter" idx="12"/>
          </p:nvPr>
        </p:nvSpPr>
        <p:spPr/>
        <p:txBody>
          <a:bodyPr/>
          <a:lstStyle/>
          <a:p>
            <a:fld id="{CD6E4B90-F57C-411D-B969-FAF406B0CB24}" type="slidenum">
              <a:rPr lang="en-US" smtClean="0"/>
              <a:pPr/>
              <a:t>3</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7" name="Picture 6"/>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Outcomes</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Students will : </a:t>
            </a:r>
          </a:p>
          <a:p>
            <a:r>
              <a:rPr lang="en-US" dirty="0" smtClean="0"/>
              <a:t>Describe the phases of compilation.</a:t>
            </a:r>
          </a:p>
          <a:p>
            <a:r>
              <a:rPr lang="en-US" dirty="0" smtClean="0"/>
              <a:t>Specify regular expressions for matching tokens in a language.</a:t>
            </a:r>
          </a:p>
          <a:p>
            <a:r>
              <a:rPr lang="en-US" dirty="0" smtClean="0"/>
              <a:t>Show the equivalence between regular expressions, NFAs, and DFAs.</a:t>
            </a:r>
          </a:p>
          <a:p>
            <a:r>
              <a:rPr lang="en-US" dirty="0" smtClean="0"/>
              <a:t>Specify and disambiguate context-free grammars.</a:t>
            </a:r>
          </a:p>
          <a:p>
            <a:r>
              <a:rPr lang="en-US" dirty="0" smtClean="0"/>
              <a:t>Specify a type system for a language including type equivalence, and use it to correctly type check expressions in a language.</a:t>
            </a:r>
          </a:p>
          <a:p>
            <a:r>
              <a:rPr lang="en-US" dirty="0" smtClean="0"/>
              <a:t>Apply fundamentals of storage allocation strategies toward run-time management of data.</a:t>
            </a:r>
          </a:p>
          <a:p>
            <a:r>
              <a:rPr lang="en-US" dirty="0" smtClean="0"/>
              <a:t> Generate correct assembly code for simple expressions and statements in a programming language</a:t>
            </a:r>
          </a:p>
          <a:p>
            <a:r>
              <a:rPr lang="en-US" b="1" dirty="0" smtClean="0"/>
              <a:t>Build a  compiler .</a:t>
            </a:r>
          </a:p>
          <a:p>
            <a:pPr>
              <a:buNone/>
            </a:pP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4</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7" name="Picture 6"/>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Compiler Project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de-AT" dirty="0" smtClean="0"/>
              <a:t>In the project students will write a  compiler for a Java-like language .</a:t>
            </a:r>
            <a:r>
              <a:rPr lang="en-US" dirty="0" smtClean="0"/>
              <a:t> They gain deeper understanding of it, and other similar languages.</a:t>
            </a:r>
            <a:r>
              <a:rPr lang="de-AT" dirty="0" smtClean="0"/>
              <a:t> </a:t>
            </a:r>
          </a:p>
          <a:p>
            <a:r>
              <a:rPr lang="de-AT" dirty="0" smtClean="0"/>
              <a:t>Students  will learn how to apply the knowledge from the compiler  course in practice and study all the details involved in a real compiler implementation.</a:t>
            </a:r>
            <a:endParaRPr lang="en-US" dirty="0" smtClean="0"/>
          </a:p>
          <a:p>
            <a:r>
              <a:rPr lang="en-US" dirty="0" smtClean="0"/>
              <a:t>The project  consists of  four assignments,  corresponding to  the  modules of complier construction, every two weeks the students are given a project assignment that adds an useful capability to their compiler.   </a:t>
            </a:r>
          </a:p>
          <a:p>
            <a:endParaRPr lang="en-US" dirty="0" smtClean="0"/>
          </a:p>
          <a:p>
            <a:pPr>
              <a:buNone/>
            </a:pPr>
            <a:r>
              <a:rPr lang="en-US" dirty="0" smtClean="0"/>
              <a:t>.</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5</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7" name="Picture 6"/>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The language for source code</a:t>
            </a:r>
            <a:endParaRPr lang="en-US" dirty="0"/>
          </a:p>
        </p:txBody>
      </p:sp>
      <p:sp>
        <p:nvSpPr>
          <p:cNvPr id="3" name="Content Placeholder 2"/>
          <p:cNvSpPr>
            <a:spLocks noGrp="1"/>
          </p:cNvSpPr>
          <p:nvPr>
            <p:ph sz="quarter" idx="1"/>
          </p:nvPr>
        </p:nvSpPr>
        <p:spPr/>
        <p:txBody>
          <a:bodyPr>
            <a:normAutofit/>
          </a:bodyPr>
          <a:lstStyle/>
          <a:p>
            <a:r>
              <a:rPr lang="en-US" dirty="0" smtClean="0"/>
              <a:t>One problem is finding a suitable language, need to be object-oriented  but relatively simple.</a:t>
            </a:r>
          </a:p>
          <a:p>
            <a:r>
              <a:rPr lang="en-US" smtClean="0"/>
              <a:t>SimJ</a:t>
            </a:r>
            <a:r>
              <a:rPr lang="en-US" dirty="0" smtClean="0"/>
              <a:t> language was created by one of our students,  with this goal in mind, and can be used as an alternative language in this project</a:t>
            </a:r>
          </a:p>
          <a:p>
            <a:r>
              <a:rPr lang="en-US" dirty="0" err="1" smtClean="0"/>
              <a:t>MiniJava</a:t>
            </a:r>
            <a:r>
              <a:rPr lang="en-US" dirty="0" smtClean="0"/>
              <a:t> remains as the first alternative.</a:t>
            </a:r>
          </a:p>
          <a:p>
            <a:r>
              <a:rPr lang="en-US" dirty="0" smtClean="0"/>
              <a:t>Between these two, generally the students prefer to use </a:t>
            </a:r>
            <a:r>
              <a:rPr lang="en-US" dirty="0" err="1" smtClean="0"/>
              <a:t>MiniJava</a:t>
            </a:r>
            <a:endParaRPr lang="en-US" dirty="0" smtClean="0"/>
          </a:p>
          <a:p>
            <a:r>
              <a:rPr lang="en-US" dirty="0" smtClean="0"/>
              <a:t>On the first assignment the students are tasked with extending the capabilities of the language adding new features.</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CD6E4B90-F57C-411D-B969-FAF406B0CB24}" type="slidenum">
              <a:rPr lang="en-US" smtClean="0"/>
              <a:pPr/>
              <a:t>6</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7" name="Picture 6"/>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Description </a:t>
            </a:r>
            <a:r>
              <a:rPr lang="en-US" dirty="0" smtClean="0"/>
              <a:t>(1)</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Assignment 1: Lexical Analysis</a:t>
            </a:r>
          </a:p>
          <a:p>
            <a:r>
              <a:rPr lang="en-US" dirty="0" smtClean="0"/>
              <a:t>The scanner has to be generated by </a:t>
            </a:r>
            <a:r>
              <a:rPr lang="en-US" dirty="0" err="1" smtClean="0"/>
              <a:t>JFlex</a:t>
            </a:r>
            <a:endParaRPr lang="en-US" dirty="0" smtClean="0"/>
          </a:p>
          <a:p>
            <a:r>
              <a:rPr lang="en-US" dirty="0" smtClean="0"/>
              <a:t>Students  first task is to write the regular expressions that will recognize any lexeme that belongs to a token class of  programming language</a:t>
            </a:r>
          </a:p>
          <a:p>
            <a:r>
              <a:rPr lang="en-US" dirty="0" smtClean="0"/>
              <a:t>The Scanner should take a source program file name on the command line and write the token stream  with a single token on each line</a:t>
            </a:r>
          </a:p>
          <a:p>
            <a:pPr>
              <a:buNone/>
            </a:pPr>
            <a:r>
              <a:rPr lang="en-US" dirty="0" smtClean="0"/>
              <a:t>Assignment 2: Parsing</a:t>
            </a:r>
          </a:p>
          <a:p>
            <a:r>
              <a:rPr lang="en-US" dirty="0" smtClean="0"/>
              <a:t> The parser has to be generated by CUP.  </a:t>
            </a:r>
          </a:p>
          <a:p>
            <a:r>
              <a:rPr lang="en-US" dirty="0" smtClean="0"/>
              <a:t>Students use  the CUP parser generator to produce a Java class that implements  parser.  The parser will recognize whether a string belongs to the language or not.</a:t>
            </a:r>
          </a:p>
        </p:txBody>
      </p:sp>
      <p:sp>
        <p:nvSpPr>
          <p:cNvPr id="4" name="Slide Number Placeholder 3"/>
          <p:cNvSpPr>
            <a:spLocks noGrp="1"/>
          </p:cNvSpPr>
          <p:nvPr>
            <p:ph type="sldNum" sz="quarter" idx="12"/>
          </p:nvPr>
        </p:nvSpPr>
        <p:spPr/>
        <p:txBody>
          <a:bodyPr/>
          <a:lstStyle/>
          <a:p>
            <a:fld id="{CD6E4B90-F57C-411D-B969-FAF406B0CB24}" type="slidenum">
              <a:rPr lang="en-US" smtClean="0"/>
              <a:pPr/>
              <a:t>7</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7" name="Picture 6"/>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Description </a:t>
            </a:r>
            <a:r>
              <a:rPr lang="en-US" dirty="0" smtClean="0"/>
              <a:t>(2)</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Assignment 3: Abstract Syntax Tree and Semantic Analyze</a:t>
            </a:r>
          </a:p>
          <a:p>
            <a:r>
              <a:rPr lang="en-US" dirty="0" smtClean="0"/>
              <a:t>Students get the  first “translation” of the source  program and build the symbol table  for type checking </a:t>
            </a:r>
          </a:p>
          <a:p>
            <a:pPr>
              <a:buNone/>
            </a:pPr>
            <a:r>
              <a:rPr lang="en-US" dirty="0" smtClean="0"/>
              <a:t>Assignment 4: Code Generation</a:t>
            </a:r>
          </a:p>
          <a:p>
            <a:r>
              <a:rPr lang="en-US" dirty="0" smtClean="0"/>
              <a:t>The project  will output non-optimized MIPS assembly code  that can be executed using the SPIM simulator</a:t>
            </a:r>
          </a:p>
          <a:p>
            <a:r>
              <a:rPr lang="en-US" dirty="0" smtClean="0"/>
              <a:t>Students  are given  the skeleton for  tools , which provides a good starting point for the project.</a:t>
            </a:r>
          </a:p>
          <a:p>
            <a:r>
              <a:rPr lang="en-US" dirty="0" smtClean="0"/>
              <a:t>Before each assignment, the students have the possibility to practice through simpler examples provided  in lab by the professor.</a:t>
            </a:r>
          </a:p>
          <a:p>
            <a:r>
              <a:rPr lang="en-US" b="1" dirty="0" smtClean="0"/>
              <a:t>Special projects are also possible </a:t>
            </a:r>
            <a:r>
              <a:rPr lang="en-US" dirty="0" smtClean="0"/>
              <a:t>…use of other compiler tools, generation of other machine codes or implementation of another kind of language.</a:t>
            </a:r>
          </a:p>
          <a:p>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8</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7" name="Picture 6"/>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Team creation </a:t>
            </a:r>
            <a:br>
              <a:rPr lang="en-US" dirty="0" smtClean="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Initially when the class size was around 15 students, the teams were small, 2 -3 students per team.</a:t>
            </a:r>
          </a:p>
          <a:p>
            <a:r>
              <a:rPr lang="en-US" dirty="0" smtClean="0"/>
              <a:t>Team members were selected by the teacher randomly</a:t>
            </a:r>
          </a:p>
          <a:p>
            <a:r>
              <a:rPr lang="en-US" dirty="0" smtClean="0"/>
              <a:t>As the class size grew bigger, (40 students for this academic year),  the number of teams increased. This academic year we had 8 teams 5 students each. </a:t>
            </a:r>
          </a:p>
          <a:p>
            <a:r>
              <a:rPr lang="en-US" dirty="0" smtClean="0"/>
              <a:t>Selection remains random,  although effort is made that there is at least one good student per team</a:t>
            </a:r>
          </a:p>
          <a:p>
            <a:r>
              <a:rPr lang="en-US" dirty="0" smtClean="0"/>
              <a:t>There have been request s from students to give them the ability to select their own team. </a:t>
            </a:r>
          </a:p>
          <a:p>
            <a:r>
              <a:rPr lang="en-US" dirty="0" smtClean="0"/>
              <a:t>While this might seem as it will facilitate better communication between the team members, also it runs the risk of creating unbalanced teams in terms of students quality, so it was not encouraged.</a:t>
            </a:r>
          </a:p>
          <a:p>
            <a:r>
              <a:rPr lang="en-US" dirty="0" smtClean="0"/>
              <a:t>To ensure that all members of the team are involved in the project , each has to present their contribution in front of everybody</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9</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US" dirty="0" smtClean="0"/>
              <a:t>13 </a:t>
            </a:r>
            <a:r>
              <a:rPr lang="en-US" dirty="0" err="1" smtClean="0"/>
              <a:t>th</a:t>
            </a:r>
            <a:r>
              <a:rPr lang="en-US" dirty="0" smtClean="0"/>
              <a:t> Workshop " Software Engineering Education and Reverse Engineering" </a:t>
            </a:r>
            <a:r>
              <a:rPr lang="en-US" dirty="0" err="1" smtClean="0"/>
              <a:t>Bansko</a:t>
            </a:r>
            <a:r>
              <a:rPr lang="en-US" dirty="0" smtClean="0"/>
              <a:t>, Bulgaria; </a:t>
            </a:r>
          </a:p>
          <a:p>
            <a:r>
              <a:rPr lang="en-US" dirty="0" smtClean="0"/>
              <a:t>26-31 August 2013</a:t>
            </a:r>
            <a:endParaRPr lang="en-US" dirty="0"/>
          </a:p>
        </p:txBody>
      </p:sp>
      <p:pic>
        <p:nvPicPr>
          <p:cNvPr id="7" name="Picture 6"/>
          <p:cNvPicPr/>
          <p:nvPr/>
        </p:nvPicPr>
        <p:blipFill>
          <a:blip r:embed="rId3"/>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2813</TotalTime>
  <Words>1223</Words>
  <Application>Microsoft Office PowerPoint</Application>
  <PresentationFormat>On-screen Show (4:3)</PresentationFormat>
  <Paragraphs>129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Origin</vt:lpstr>
      <vt:lpstr>Experience with a team-oriented compiler project </vt:lpstr>
      <vt:lpstr>Content</vt:lpstr>
      <vt:lpstr>History  of FLC </vt:lpstr>
      <vt:lpstr>Learning Outcomes </vt:lpstr>
      <vt:lpstr>The Compiler Project  </vt:lpstr>
      <vt:lpstr> The language for source code</vt:lpstr>
      <vt:lpstr>Project Description (1)</vt:lpstr>
      <vt:lpstr>Project Description (2)</vt:lpstr>
      <vt:lpstr>Team creation  </vt:lpstr>
      <vt:lpstr>Benefits </vt:lpstr>
      <vt:lpstr>Project Difficulties</vt:lpstr>
      <vt:lpstr>Conclusion</vt:lpstr>
      <vt:lpstr>Thank you for your attention!  Questions?? </vt:lpstr>
    </vt:vector>
  </TitlesOfParts>
  <Company>Privat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 with a team-oriented compiler project </dc:title>
  <dc:creator>Lida</dc:creator>
  <cp:lastModifiedBy>Lida</cp:lastModifiedBy>
  <cp:revision>71</cp:revision>
  <dcterms:created xsi:type="dcterms:W3CDTF">2013-08-16T11:58:15Z</dcterms:created>
  <dcterms:modified xsi:type="dcterms:W3CDTF">2013-08-31T04:52:28Z</dcterms:modified>
</cp:coreProperties>
</file>